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6" r:id="rId11"/>
  </p:sldIdLst>
  <p:sldSz cx="18288000" cy="10287000"/>
  <p:notesSz cx="6858000" cy="9144000"/>
  <p:embeddedFontLst>
    <p:embeddedFont>
      <p:font typeface="Telegraf Bold" panose="020B0604020202020204" charset="0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  <a:srgbClr val="3A71A8"/>
    <a:srgbClr val="EDE7E5"/>
    <a:srgbClr val="6D9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>
        <p:scale>
          <a:sx n="66" d="100"/>
          <a:sy n="66" d="100"/>
        </p:scale>
        <p:origin x="1014" y="2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FA09A2-5D50-4238-8047-FCAF20CDB9E4}" type="datetimeFigureOut">
              <a:rPr lang="en-US" smtClean="0"/>
              <a:t>10/13/2025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3B6BB6E-2E06-4379-817A-D9E0BFBBC36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522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3B6BB6E-2E06-4379-817A-D9E0BFBBC36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170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207862">
            <a:off x="6110388" y="5304279"/>
            <a:ext cx="15048401" cy="6376760"/>
          </a:xfrm>
          <a:custGeom>
            <a:avLst/>
            <a:gdLst/>
            <a:ahLst/>
            <a:cxnLst/>
            <a:rect l="l" t="t" r="r" b="b"/>
            <a:pathLst>
              <a:path w="15048401" h="6376760">
                <a:moveTo>
                  <a:pt x="0" y="0"/>
                </a:moveTo>
                <a:lnTo>
                  <a:pt x="15048401" y="0"/>
                </a:lnTo>
                <a:lnTo>
                  <a:pt x="15048401" y="6376760"/>
                </a:lnTo>
                <a:lnTo>
                  <a:pt x="0" y="63767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332478" y="7009521"/>
            <a:ext cx="9637365" cy="212578"/>
            <a:chOff x="0" y="0"/>
            <a:chExt cx="2538236" cy="5598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2538236" cy="55988"/>
            </a:xfrm>
            <a:custGeom>
              <a:avLst/>
              <a:gdLst/>
              <a:ahLst/>
              <a:cxnLst/>
              <a:rect l="l" t="t" r="r" b="b"/>
              <a:pathLst>
                <a:path w="2538236" h="55988">
                  <a:moveTo>
                    <a:pt x="0" y="0"/>
                  </a:moveTo>
                  <a:lnTo>
                    <a:pt x="2538236" y="0"/>
                  </a:lnTo>
                  <a:lnTo>
                    <a:pt x="2538236" y="55988"/>
                  </a:lnTo>
                  <a:lnTo>
                    <a:pt x="0" y="55988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2538236" cy="1131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 flipV="1">
            <a:off x="-641393" y="-1165054"/>
            <a:ext cx="6732105" cy="4030848"/>
          </a:xfrm>
          <a:custGeom>
            <a:avLst/>
            <a:gdLst/>
            <a:ahLst/>
            <a:cxnLst/>
            <a:rect l="l" t="t" r="r" b="b"/>
            <a:pathLst>
              <a:path w="6732105" h="4030848">
                <a:moveTo>
                  <a:pt x="0" y="4030848"/>
                </a:moveTo>
                <a:lnTo>
                  <a:pt x="6732105" y="4030848"/>
                </a:lnTo>
                <a:lnTo>
                  <a:pt x="6732105" y="0"/>
                </a:lnTo>
                <a:lnTo>
                  <a:pt x="0" y="0"/>
                </a:lnTo>
                <a:lnTo>
                  <a:pt x="0" y="4030848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4683984"/>
            <a:ext cx="16493871" cy="940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981"/>
              </a:lnSpc>
              <a:spcBef>
                <a:spcPct val="0"/>
              </a:spcBef>
            </a:pPr>
            <a:r>
              <a:rPr lang="en-US" sz="5701" b="1" spc="285" dirty="0">
                <a:solidFill>
                  <a:srgbClr val="343434"/>
                </a:solidFill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FALSE POSITION METHOD 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5905256"/>
            <a:ext cx="10797967" cy="658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00"/>
              </a:lnSpc>
              <a:spcBef>
                <a:spcPct val="0"/>
              </a:spcBef>
            </a:pPr>
            <a:r>
              <a:rPr lang="en-US" sz="4000" spc="436">
                <a:solidFill>
                  <a:srgbClr val="343434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(REGULA FALSI METHOD)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344400" y="7672279"/>
            <a:ext cx="2554023" cy="42075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800" spc="124" dirty="0">
                <a:solidFill>
                  <a:srgbClr val="343434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Presented By: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2344400" y="8224543"/>
            <a:ext cx="4616997" cy="10163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13"/>
              </a:lnSpc>
            </a:pPr>
            <a:r>
              <a:rPr lang="en-US" sz="3200" spc="146" dirty="0" err="1">
                <a:solidFill>
                  <a:srgbClr val="343434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Sanzida</a:t>
            </a:r>
            <a:r>
              <a:rPr lang="en-US" sz="3200" spc="146" dirty="0">
                <a:solidFill>
                  <a:srgbClr val="343434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 </a:t>
            </a:r>
            <a:r>
              <a:rPr lang="en-US" sz="3200" spc="146" dirty="0" err="1">
                <a:solidFill>
                  <a:srgbClr val="343434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Rokhsana</a:t>
            </a:r>
            <a:r>
              <a:rPr lang="en-US" sz="3200" spc="146" dirty="0">
                <a:solidFill>
                  <a:srgbClr val="343434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 Mim</a:t>
            </a:r>
          </a:p>
          <a:p>
            <a:pPr algn="l">
              <a:lnSpc>
                <a:spcPts val="4113"/>
              </a:lnSpc>
              <a:spcBef>
                <a:spcPct val="0"/>
              </a:spcBef>
            </a:pPr>
            <a:r>
              <a:rPr lang="en-US" sz="3200" spc="146" dirty="0">
                <a:solidFill>
                  <a:srgbClr val="343434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241311118</a:t>
            </a:r>
          </a:p>
        </p:txBody>
      </p:sp>
      <p:grpSp>
        <p:nvGrpSpPr>
          <p:cNvPr id="11" name="Group 11"/>
          <p:cNvGrpSpPr/>
          <p:nvPr/>
        </p:nvGrpSpPr>
        <p:grpSpPr>
          <a:xfrm rot="5400000">
            <a:off x="12742276" y="-5306211"/>
            <a:ext cx="643045" cy="12669823"/>
            <a:chOff x="0" y="0"/>
            <a:chExt cx="169362" cy="333690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69362" cy="3336908"/>
            </a:xfrm>
            <a:custGeom>
              <a:avLst/>
              <a:gdLst/>
              <a:ahLst/>
              <a:cxnLst/>
              <a:rect l="l" t="t" r="r" b="b"/>
              <a:pathLst>
                <a:path w="169362" h="3336908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3252227"/>
                  </a:lnTo>
                  <a:cubicBezTo>
                    <a:pt x="169362" y="3274686"/>
                    <a:pt x="160440" y="3296225"/>
                    <a:pt x="144559" y="3312106"/>
                  </a:cubicBezTo>
                  <a:cubicBezTo>
                    <a:pt x="128678" y="3327986"/>
                    <a:pt x="107140" y="3336908"/>
                    <a:pt x="84681" y="3336908"/>
                  </a:cubicBezTo>
                  <a:lnTo>
                    <a:pt x="84681" y="3336908"/>
                  </a:lnTo>
                  <a:cubicBezTo>
                    <a:pt x="37913" y="3336908"/>
                    <a:pt x="0" y="3298995"/>
                    <a:pt x="0" y="325222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169362" cy="33940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D2D2A148-1BE5-67AD-1D5F-8AC154CCD44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774" t="545" r="774" b="24409"/>
          <a:stretch>
            <a:fillRect/>
          </a:stretch>
        </p:blipFill>
        <p:spPr>
          <a:xfrm>
            <a:off x="12617236" y="4088716"/>
            <a:ext cx="3180843" cy="318084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928310" y="5143500"/>
            <a:ext cx="8431381" cy="6106672"/>
            <a:chOff x="0" y="0"/>
            <a:chExt cx="2220611" cy="160834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20611" cy="1608342"/>
            </a:xfrm>
            <a:custGeom>
              <a:avLst/>
              <a:gdLst/>
              <a:ahLst/>
              <a:cxnLst/>
              <a:rect l="l" t="t" r="r" b="b"/>
              <a:pathLst>
                <a:path w="2220611" h="1608342">
                  <a:moveTo>
                    <a:pt x="0" y="0"/>
                  </a:moveTo>
                  <a:lnTo>
                    <a:pt x="2220611" y="0"/>
                  </a:lnTo>
                  <a:lnTo>
                    <a:pt x="2220611" y="1608342"/>
                  </a:lnTo>
                  <a:lnTo>
                    <a:pt x="0" y="1608342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2220611" cy="166549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 sz="20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 rot="760705">
            <a:off x="1423346" y="-1948290"/>
            <a:ext cx="15441309" cy="6543255"/>
          </a:xfrm>
          <a:custGeom>
            <a:avLst/>
            <a:gdLst/>
            <a:ahLst/>
            <a:cxnLst/>
            <a:rect l="l" t="t" r="r" b="b"/>
            <a:pathLst>
              <a:path w="15441309" h="6543255">
                <a:moveTo>
                  <a:pt x="0" y="0"/>
                </a:moveTo>
                <a:lnTo>
                  <a:pt x="15441308" y="0"/>
                </a:lnTo>
                <a:lnTo>
                  <a:pt x="15441308" y="6543255"/>
                </a:lnTo>
                <a:lnTo>
                  <a:pt x="0" y="65432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4421043" y="3816797"/>
            <a:ext cx="9445915" cy="1166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59"/>
              </a:lnSpc>
            </a:pPr>
            <a:r>
              <a:rPr lang="en-US" sz="9600" b="1">
                <a:solidFill>
                  <a:srgbClr val="343434"/>
                </a:solidFill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THANK YOU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5435577" y="5566396"/>
            <a:ext cx="7416846" cy="6712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44"/>
              </a:lnSpc>
            </a:pPr>
            <a:r>
              <a:rPr lang="en-US" sz="4400" spc="100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False Position Method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482706" y="-1431651"/>
            <a:ext cx="10569634" cy="4728848"/>
          </a:xfrm>
          <a:custGeom>
            <a:avLst/>
            <a:gdLst/>
            <a:ahLst/>
            <a:cxnLst/>
            <a:rect l="l" t="t" r="r" b="b"/>
            <a:pathLst>
              <a:path w="12760102" h="5407093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408865" y="-392510"/>
            <a:ext cx="4512033" cy="11072020"/>
            <a:chOff x="0" y="0"/>
            <a:chExt cx="1188354" cy="291608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88354" cy="2916088"/>
            </a:xfrm>
            <a:custGeom>
              <a:avLst/>
              <a:gdLst/>
              <a:ahLst/>
              <a:cxnLst/>
              <a:rect l="l" t="t" r="r" b="b"/>
              <a:pathLst>
                <a:path w="1188354" h="2916088">
                  <a:moveTo>
                    <a:pt x="0" y="0"/>
                  </a:moveTo>
                  <a:lnTo>
                    <a:pt x="1188354" y="0"/>
                  </a:lnTo>
                  <a:lnTo>
                    <a:pt x="1188354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1188354" cy="2973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6" name="Freeform 6"/>
          <p:cNvSpPr/>
          <p:nvPr/>
        </p:nvSpPr>
        <p:spPr>
          <a:xfrm>
            <a:off x="11431877" y="6332344"/>
            <a:ext cx="12760102" cy="5407093"/>
          </a:xfrm>
          <a:custGeom>
            <a:avLst/>
            <a:gdLst/>
            <a:ahLst/>
            <a:cxnLst/>
            <a:rect l="l" t="t" r="r" b="b"/>
            <a:pathLst>
              <a:path w="12760102" h="5407093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602835" y="3207538"/>
            <a:ext cx="7112924" cy="7181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23"/>
              </a:lnSpc>
            </a:pPr>
            <a:r>
              <a:rPr lang="en-US" sz="5797" b="1" dirty="0">
                <a:solidFill>
                  <a:srgbClr val="343434"/>
                </a:solidFill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INTRODUCTION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-408865" y="-29029"/>
            <a:ext cx="2703411" cy="1923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015"/>
              </a:lnSpc>
            </a:pPr>
            <a:r>
              <a:rPr lang="en-US" sz="15479" b="1" spc="-1238" dirty="0">
                <a:solidFill>
                  <a:srgbClr val="F2F7FA"/>
                </a:solidFill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01</a:t>
            </a:r>
          </a:p>
        </p:txBody>
      </p:sp>
      <p:sp>
        <p:nvSpPr>
          <p:cNvPr id="10" name="TextBox 10"/>
          <p:cNvSpPr txBox="1"/>
          <p:nvPr/>
        </p:nvSpPr>
        <p:spPr>
          <a:xfrm rot="-5400000">
            <a:off x="1518840" y="7516962"/>
            <a:ext cx="3579752" cy="3168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imes New Roman" panose="02020603050405020304" pitchFamily="18" charset="0"/>
                <a:ea typeface="Telegraf Extra-Light"/>
                <a:cs typeface="Times New Roman" panose="02020603050405020304" pitchFamily="18" charset="0"/>
                <a:sym typeface="Telegraf Extra-Light"/>
              </a:rPr>
              <a:t>False Position Method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3020532" y="439935"/>
            <a:ext cx="643045" cy="9407130"/>
            <a:chOff x="0" y="0"/>
            <a:chExt cx="169362" cy="2477598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69362" cy="2477598"/>
            </a:xfrm>
            <a:custGeom>
              <a:avLst/>
              <a:gdLst/>
              <a:ahLst/>
              <a:cxnLst/>
              <a:rect l="l" t="t" r="r" b="b"/>
              <a:pathLst>
                <a:path w="169362" h="2477598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2F7FA"/>
              </a:solidFill>
              <a:prstDash val="solid"/>
              <a:round/>
            </a:ln>
          </p:spPr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5" name="Rectangle 2">
            <a:extLst>
              <a:ext uri="{FF2B5EF4-FFF2-40B4-BE49-F238E27FC236}">
                <a16:creationId xmlns:a16="http://schemas.microsoft.com/office/drawing/2014/main" id="{A62052B0-F173-44F8-860B-F52ED850B1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02835" y="4554170"/>
            <a:ext cx="11641235" cy="4308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False Position Method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(also called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Regula </a:t>
            </a:r>
            <a:r>
              <a:rPr kumimoji="0" lang="en-US" altLang="en-US" sz="32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Falsi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Method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is a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bracketing method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for finding roots of nonlinear equations.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It is similar to the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Bisection Method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but instead of using the midpoint, it uses a </a:t>
            </a:r>
            <a:r>
              <a:rPr kumimoji="0" lang="en-US" altLang="en-US" sz="3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point of intersection of the secant line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between two points.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3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Purpose: To find the approximate root of an equation </a:t>
            </a:r>
            <a:r>
              <a:rPr kumimoji="0" lang="en-US" altLang="en-US" sz="32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f(x)=0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951603" y="-3502176"/>
            <a:ext cx="13334859" cy="5650646"/>
          </a:xfrm>
          <a:custGeom>
            <a:avLst/>
            <a:gdLst/>
            <a:ahLst/>
            <a:cxnLst/>
            <a:rect l="l" t="t" r="r" b="b"/>
            <a:pathLst>
              <a:path w="13334859" h="5650646">
                <a:moveTo>
                  <a:pt x="0" y="0"/>
                </a:moveTo>
                <a:lnTo>
                  <a:pt x="13334859" y="0"/>
                </a:lnTo>
                <a:lnTo>
                  <a:pt x="13334859" y="5650647"/>
                </a:lnTo>
                <a:lnTo>
                  <a:pt x="0" y="565064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2120312" flipH="1">
            <a:off x="-2273262" y="8331539"/>
            <a:ext cx="12760102" cy="5407093"/>
          </a:xfrm>
          <a:custGeom>
            <a:avLst/>
            <a:gdLst/>
            <a:ahLst/>
            <a:cxnLst/>
            <a:rect l="l" t="t" r="r" b="b"/>
            <a:pathLst>
              <a:path w="12760102" h="5407093">
                <a:moveTo>
                  <a:pt x="12760102" y="0"/>
                </a:moveTo>
                <a:lnTo>
                  <a:pt x="0" y="0"/>
                </a:lnTo>
                <a:lnTo>
                  <a:pt x="0" y="5407093"/>
                </a:lnTo>
                <a:lnTo>
                  <a:pt x="12760102" y="5407093"/>
                </a:lnTo>
                <a:lnTo>
                  <a:pt x="12760102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-408865" y="-392510"/>
            <a:ext cx="1437565" cy="11072020"/>
            <a:chOff x="0" y="0"/>
            <a:chExt cx="378618" cy="291608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78618" cy="2916088"/>
            </a:xfrm>
            <a:custGeom>
              <a:avLst/>
              <a:gdLst/>
              <a:ahLst/>
              <a:cxnLst/>
              <a:rect l="l" t="t" r="r" b="b"/>
              <a:pathLst>
                <a:path w="378618" h="291608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1869338" y="3385993"/>
            <a:ext cx="14970862" cy="1521052"/>
            <a:chOff x="0" y="0"/>
            <a:chExt cx="1816112" cy="400606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816112" cy="400606"/>
            </a:xfrm>
            <a:custGeom>
              <a:avLst/>
              <a:gdLst/>
              <a:ahLst/>
              <a:cxnLst/>
              <a:rect l="l" t="t" r="r" b="b"/>
              <a:pathLst>
                <a:path w="1816112" h="400606">
                  <a:moveTo>
                    <a:pt x="0" y="0"/>
                  </a:moveTo>
                  <a:lnTo>
                    <a:pt x="1816112" y="0"/>
                  </a:lnTo>
                  <a:lnTo>
                    <a:pt x="1816112" y="400606"/>
                  </a:lnTo>
                  <a:lnTo>
                    <a:pt x="0" y="400606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1816112" cy="457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869338" y="5184365"/>
            <a:ext cx="14970862" cy="1521052"/>
            <a:chOff x="0" y="0"/>
            <a:chExt cx="1816112" cy="40060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1816112" cy="400606"/>
            </a:xfrm>
            <a:custGeom>
              <a:avLst/>
              <a:gdLst/>
              <a:ahLst/>
              <a:cxnLst/>
              <a:rect l="l" t="t" r="r" b="b"/>
              <a:pathLst>
                <a:path w="1816112" h="400606">
                  <a:moveTo>
                    <a:pt x="0" y="0"/>
                  </a:moveTo>
                  <a:lnTo>
                    <a:pt x="1816112" y="0"/>
                  </a:lnTo>
                  <a:lnTo>
                    <a:pt x="1816112" y="400606"/>
                  </a:lnTo>
                  <a:lnTo>
                    <a:pt x="0" y="400606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2" name="TextBox 12"/>
            <p:cNvSpPr txBox="1"/>
            <p:nvPr/>
          </p:nvSpPr>
          <p:spPr>
            <a:xfrm>
              <a:off x="0" y="-57150"/>
              <a:ext cx="1816112" cy="457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3" name="TextBox 13"/>
          <p:cNvSpPr txBox="1"/>
          <p:nvPr/>
        </p:nvSpPr>
        <p:spPr>
          <a:xfrm>
            <a:off x="1869338" y="2054196"/>
            <a:ext cx="7274662" cy="807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330"/>
              </a:lnSpc>
            </a:pPr>
            <a:r>
              <a:rPr lang="en-US" sz="6525" b="1">
                <a:solidFill>
                  <a:srgbClr val="343434"/>
                </a:solidFill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BASIC CONCEPT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-61710" y="47781"/>
            <a:ext cx="2616711" cy="15388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041"/>
              </a:lnSpc>
            </a:pPr>
            <a:r>
              <a:rPr lang="en-US" sz="12414" b="1" spc="-993">
                <a:solidFill>
                  <a:srgbClr val="F2F7FA"/>
                </a:solidFill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02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869338" y="3550889"/>
            <a:ext cx="1354994" cy="918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01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869338" y="5349261"/>
            <a:ext cx="1354994" cy="918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02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444799" y="3638232"/>
            <a:ext cx="12785801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380"/>
              </a:lnSpc>
            </a:pPr>
            <a:r>
              <a:rPr lang="en-US" sz="2800" spc="85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Start with two initial guesses, a and b, such that</a:t>
            </a:r>
          </a:p>
          <a:p>
            <a:pPr algn="l">
              <a:lnSpc>
                <a:spcPts val="2380"/>
              </a:lnSpc>
            </a:pPr>
            <a:r>
              <a:rPr lang="en-US" sz="2800" spc="85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									</a:t>
            </a:r>
            <a:r>
              <a:rPr lang="en-US" sz="2800" b="1" i="1" spc="85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f(a)×f(b)&lt;0</a:t>
            </a:r>
          </a:p>
          <a:p>
            <a:pPr algn="l">
              <a:lnSpc>
                <a:spcPts val="2380"/>
              </a:lnSpc>
            </a:pPr>
            <a:r>
              <a:rPr lang="en-US" sz="2800" spc="85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→ means the root lies between a and b.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3444798" y="5586395"/>
            <a:ext cx="12785801" cy="31495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2800" spc="85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Draw a secant line joining the points </a:t>
            </a:r>
            <a:r>
              <a:rPr lang="en-US" sz="2800" i="1" spc="85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(</a:t>
            </a:r>
            <a:r>
              <a:rPr lang="en-US" sz="2800" i="1" spc="85" dirty="0" err="1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a,f</a:t>
            </a:r>
            <a:r>
              <a:rPr lang="en-US" sz="2800" i="1" spc="85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(a))</a:t>
            </a:r>
            <a:r>
              <a:rPr lang="en-US" sz="2800" spc="85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 and </a:t>
            </a:r>
            <a:r>
              <a:rPr lang="en-US" sz="2800" i="1" spc="85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(</a:t>
            </a:r>
            <a:r>
              <a:rPr lang="en-US" sz="2800" i="1" spc="85" dirty="0" err="1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b,f</a:t>
            </a:r>
            <a:r>
              <a:rPr lang="en-US" sz="2800" i="1" spc="85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(b))</a:t>
            </a:r>
            <a:r>
              <a:rPr lang="en-US" sz="2800" spc="85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.</a:t>
            </a:r>
          </a:p>
        </p:txBody>
      </p:sp>
      <p:grpSp>
        <p:nvGrpSpPr>
          <p:cNvPr id="19" name="Group 19"/>
          <p:cNvGrpSpPr/>
          <p:nvPr/>
        </p:nvGrpSpPr>
        <p:grpSpPr>
          <a:xfrm rot="5400000">
            <a:off x="6681852" y="-3674865"/>
            <a:ext cx="643045" cy="9407130"/>
            <a:chOff x="0" y="0"/>
            <a:chExt cx="169362" cy="2477598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69362" cy="2477598"/>
            </a:xfrm>
            <a:custGeom>
              <a:avLst/>
              <a:gdLst/>
              <a:ahLst/>
              <a:cxnLst/>
              <a:rect l="l" t="t" r="r" b="b"/>
              <a:pathLst>
                <a:path w="169362" h="2477598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869338" y="6982737"/>
            <a:ext cx="14970862" cy="1521052"/>
            <a:chOff x="0" y="0"/>
            <a:chExt cx="1816112" cy="400606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1816112" cy="400606"/>
            </a:xfrm>
            <a:custGeom>
              <a:avLst/>
              <a:gdLst/>
              <a:ahLst/>
              <a:cxnLst/>
              <a:rect l="l" t="t" r="r" b="b"/>
              <a:pathLst>
                <a:path w="1816112" h="400606">
                  <a:moveTo>
                    <a:pt x="0" y="0"/>
                  </a:moveTo>
                  <a:lnTo>
                    <a:pt x="1816112" y="0"/>
                  </a:lnTo>
                  <a:lnTo>
                    <a:pt x="1816112" y="400606"/>
                  </a:lnTo>
                  <a:lnTo>
                    <a:pt x="0" y="400606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24" name="TextBox 24"/>
            <p:cNvSpPr txBox="1"/>
            <p:nvPr/>
          </p:nvSpPr>
          <p:spPr>
            <a:xfrm>
              <a:off x="0" y="-57150"/>
              <a:ext cx="1816112" cy="45775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869338" y="7147633"/>
            <a:ext cx="1354994" cy="9185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sz="5600" spc="134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03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3444798" y="7359964"/>
            <a:ext cx="12023801" cy="6227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380"/>
              </a:lnSpc>
              <a:spcBef>
                <a:spcPct val="0"/>
              </a:spcBef>
            </a:pPr>
            <a:r>
              <a:rPr lang="en-US" sz="2800" spc="85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The point where this line crosses the x-axis gives a new approximation of the root.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25008">
            <a:off x="-467361" y="-2757747"/>
            <a:ext cx="12701350" cy="5382197"/>
          </a:xfrm>
          <a:custGeom>
            <a:avLst/>
            <a:gdLst/>
            <a:ahLst/>
            <a:cxnLst/>
            <a:rect l="l" t="t" r="r" b="b"/>
            <a:pathLst>
              <a:path w="12701350" h="5382197">
                <a:moveTo>
                  <a:pt x="0" y="0"/>
                </a:moveTo>
                <a:lnTo>
                  <a:pt x="12701349" y="0"/>
                </a:lnTo>
                <a:lnTo>
                  <a:pt x="12701349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015268" y="6808947"/>
            <a:ext cx="9026533" cy="6668351"/>
          </a:xfrm>
          <a:custGeom>
            <a:avLst/>
            <a:gdLst/>
            <a:ahLst/>
            <a:cxnLst/>
            <a:rect l="l" t="t" r="r" b="b"/>
            <a:pathLst>
              <a:path w="9026533" h="6668351">
                <a:moveTo>
                  <a:pt x="0" y="0"/>
                </a:moveTo>
                <a:lnTo>
                  <a:pt x="9026533" y="0"/>
                </a:lnTo>
                <a:lnTo>
                  <a:pt x="9026533" y="6668352"/>
                </a:lnTo>
                <a:lnTo>
                  <a:pt x="0" y="666835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7259300" y="-392510"/>
            <a:ext cx="1437565" cy="11072020"/>
            <a:chOff x="0" y="0"/>
            <a:chExt cx="378618" cy="291608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378618" cy="2916088"/>
            </a:xfrm>
            <a:custGeom>
              <a:avLst/>
              <a:gdLst/>
              <a:ahLst/>
              <a:cxnLst/>
              <a:rect l="l" t="t" r="r" b="b"/>
              <a:pathLst>
                <a:path w="378618" h="291608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grpSp>
        <p:nvGrpSpPr>
          <p:cNvPr id="7" name="Group 7"/>
          <p:cNvGrpSpPr/>
          <p:nvPr/>
        </p:nvGrpSpPr>
        <p:grpSpPr>
          <a:xfrm rot="5400000">
            <a:off x="5410742" y="-2701945"/>
            <a:ext cx="643045" cy="9407130"/>
            <a:chOff x="0" y="0"/>
            <a:chExt cx="169362" cy="2477598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9362" cy="2477598"/>
            </a:xfrm>
            <a:custGeom>
              <a:avLst/>
              <a:gdLst/>
              <a:ahLst/>
              <a:cxnLst/>
              <a:rect l="l" t="t" r="r" b="b"/>
              <a:pathLst>
                <a:path w="169362" h="2477598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-33354" y="173594"/>
            <a:ext cx="2539626" cy="14503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687"/>
              </a:lnSpc>
            </a:pPr>
            <a:r>
              <a:rPr lang="en-US" sz="9600" b="1" spc="-963" dirty="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03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28700" y="2427917"/>
            <a:ext cx="12765895" cy="13170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1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FORMULA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990423B-DF13-6B97-E6D2-90BFF4F2EC53}"/>
              </a:ext>
            </a:extLst>
          </p:cNvPr>
          <p:cNvSpPr txBox="1"/>
          <p:nvPr/>
        </p:nvSpPr>
        <p:spPr>
          <a:xfrm>
            <a:off x="1220417" y="3829645"/>
            <a:ext cx="1185110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formula for finding the new approximation (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x₂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 is:</a:t>
            </a:r>
          </a:p>
          <a:p>
            <a:pPr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None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that: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f(a)×f(x2)&lt;0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then root lies between 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x2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→ set 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b=x2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​.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Else → set </a:t>
            </a:r>
            <a:r>
              <a:rPr lang="en-US" sz="28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a=x2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Repeat until the result is accurate enough.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CBDFF54-3B5A-45C5-C9F7-E19F4B8405D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739978" y="4497638"/>
            <a:ext cx="5379959" cy="129172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25008">
            <a:off x="9950507" y="7177426"/>
            <a:ext cx="12701350" cy="5382197"/>
          </a:xfrm>
          <a:custGeom>
            <a:avLst/>
            <a:gdLst/>
            <a:ahLst/>
            <a:cxnLst/>
            <a:rect l="l" t="t" r="r" b="b"/>
            <a:pathLst>
              <a:path w="12701350" h="5382197">
                <a:moveTo>
                  <a:pt x="0" y="0"/>
                </a:moveTo>
                <a:lnTo>
                  <a:pt x="12701350" y="0"/>
                </a:lnTo>
                <a:lnTo>
                  <a:pt x="12701350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1784357">
            <a:off x="-2286913" y="-789702"/>
            <a:ext cx="7735476" cy="4631616"/>
          </a:xfrm>
          <a:custGeom>
            <a:avLst/>
            <a:gdLst/>
            <a:ahLst/>
            <a:cxnLst/>
            <a:rect l="l" t="t" r="r" b="b"/>
            <a:pathLst>
              <a:path w="7735476" h="4631616">
                <a:moveTo>
                  <a:pt x="0" y="0"/>
                </a:moveTo>
                <a:lnTo>
                  <a:pt x="7735476" y="0"/>
                </a:lnTo>
                <a:lnTo>
                  <a:pt x="7735476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0" y="-392510"/>
            <a:ext cx="2222584" cy="11072020"/>
            <a:chOff x="0" y="0"/>
            <a:chExt cx="585372" cy="2916088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585372" cy="2916088"/>
            </a:xfrm>
            <a:custGeom>
              <a:avLst/>
              <a:gdLst/>
              <a:ahLst/>
              <a:cxnLst/>
              <a:rect l="l" t="t" r="r" b="b"/>
              <a:pathLst>
                <a:path w="585372" h="2916088">
                  <a:moveTo>
                    <a:pt x="0" y="0"/>
                  </a:moveTo>
                  <a:lnTo>
                    <a:pt x="585372" y="0"/>
                  </a:lnTo>
                  <a:lnTo>
                    <a:pt x="585372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585372" cy="2973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259303" y="3524696"/>
            <a:ext cx="643045" cy="7154814"/>
            <a:chOff x="0" y="0"/>
            <a:chExt cx="169362" cy="1884396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169362" cy="1884395"/>
            </a:xfrm>
            <a:custGeom>
              <a:avLst/>
              <a:gdLst/>
              <a:ahLst/>
              <a:cxnLst/>
              <a:rect l="l" t="t" r="r" b="b"/>
              <a:pathLst>
                <a:path w="169362" h="1884395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1799715"/>
                  </a:lnTo>
                  <a:cubicBezTo>
                    <a:pt x="169362" y="1846483"/>
                    <a:pt x="131449" y="1884395"/>
                    <a:pt x="84681" y="1884395"/>
                  </a:cubicBezTo>
                  <a:lnTo>
                    <a:pt x="84681" y="1884395"/>
                  </a:lnTo>
                  <a:cubicBezTo>
                    <a:pt x="62222" y="1884395"/>
                    <a:pt x="40683" y="1875474"/>
                    <a:pt x="24802" y="1859593"/>
                  </a:cubicBezTo>
                  <a:cubicBezTo>
                    <a:pt x="8922" y="1843712"/>
                    <a:pt x="0" y="1822173"/>
                    <a:pt x="0" y="1799715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2F7FA"/>
              </a:solidFill>
              <a:prstDash val="solid"/>
              <a:round/>
            </a:ln>
          </p:spPr>
        </p:sp>
        <p:sp>
          <p:nvSpPr>
            <p:cNvPr id="21" name="TextBox 21"/>
            <p:cNvSpPr txBox="1"/>
            <p:nvPr/>
          </p:nvSpPr>
          <p:spPr>
            <a:xfrm>
              <a:off x="0" y="-57150"/>
              <a:ext cx="169362" cy="19415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22" name="TextBox 22"/>
          <p:cNvSpPr txBox="1"/>
          <p:nvPr/>
        </p:nvSpPr>
        <p:spPr>
          <a:xfrm>
            <a:off x="0" y="142875"/>
            <a:ext cx="2605110" cy="1739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88"/>
              </a:lnSpc>
            </a:pPr>
            <a:r>
              <a:rPr lang="en-US" sz="12359" b="1" spc="-988" dirty="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04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2895600" y="1899780"/>
            <a:ext cx="9737167" cy="11914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1" dirty="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Algorithm</a:t>
            </a:r>
          </a:p>
        </p:txBody>
      </p:sp>
      <p:grpSp>
        <p:nvGrpSpPr>
          <p:cNvPr id="33" name="Group 7">
            <a:extLst>
              <a:ext uri="{FF2B5EF4-FFF2-40B4-BE49-F238E27FC236}">
                <a16:creationId xmlns:a16="http://schemas.microsoft.com/office/drawing/2014/main" id="{21FECD7B-BD8A-304C-6A5A-7F36139D0E64}"/>
              </a:ext>
            </a:extLst>
          </p:cNvPr>
          <p:cNvGrpSpPr/>
          <p:nvPr/>
        </p:nvGrpSpPr>
        <p:grpSpPr>
          <a:xfrm>
            <a:off x="2994963" y="3524696"/>
            <a:ext cx="333375" cy="333375"/>
            <a:chOff x="0" y="0"/>
            <a:chExt cx="87802" cy="87802"/>
          </a:xfrm>
        </p:grpSpPr>
        <p:sp>
          <p:nvSpPr>
            <p:cNvPr id="34" name="Freeform 8">
              <a:extLst>
                <a:ext uri="{FF2B5EF4-FFF2-40B4-BE49-F238E27FC236}">
                  <a16:creationId xmlns:a16="http://schemas.microsoft.com/office/drawing/2014/main" id="{802A5673-4F7C-A0C5-A4D5-D661AA69FEF0}"/>
                </a:ext>
              </a:extLst>
            </p:cNvPr>
            <p:cNvSpPr/>
            <p:nvPr/>
          </p:nvSpPr>
          <p:spPr>
            <a:xfrm>
              <a:off x="0" y="0"/>
              <a:ext cx="87802" cy="87802"/>
            </a:xfrm>
            <a:custGeom>
              <a:avLst/>
              <a:gdLst/>
              <a:ahLst/>
              <a:cxnLst/>
              <a:rect l="l" t="t" r="r" b="b"/>
              <a:pathLst>
                <a:path w="87802" h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35" name="TextBox 9">
              <a:extLst>
                <a:ext uri="{FF2B5EF4-FFF2-40B4-BE49-F238E27FC236}">
                  <a16:creationId xmlns:a16="http://schemas.microsoft.com/office/drawing/2014/main" id="{77F36C8E-18F4-37BB-99BD-E7241089CEF5}"/>
                </a:ext>
              </a:extLst>
            </p:cNvPr>
            <p:cNvSpPr txBox="1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/>
            </a:p>
          </p:txBody>
        </p:sp>
      </p:grpSp>
      <p:sp>
        <p:nvSpPr>
          <p:cNvPr id="38" name="Rectangle 3">
            <a:extLst>
              <a:ext uri="{FF2B5EF4-FFF2-40B4-BE49-F238E27FC236}">
                <a16:creationId xmlns:a16="http://schemas.microsoft.com/office/drawing/2014/main" id="{E0CCF274-DD8C-C6B1-B672-9108BE63AD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1887" y="3500131"/>
            <a:ext cx="13411200" cy="48320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Input: Function </a:t>
            </a:r>
            <a:r>
              <a:rPr kumimoji="0" lang="en-US" altLang="en-US" sz="280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f(x)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two initial guesses </a:t>
            </a:r>
            <a:r>
              <a:rPr kumimoji="0" lang="en-US" altLang="en-US" sz="280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kumimoji="0" lang="en-US" altLang="en-US" sz="280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tolerance ϵ\epsilonϵ.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Check: </a:t>
            </a:r>
            <a:r>
              <a:rPr kumimoji="0" lang="en-US" altLang="en-US" sz="280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f(a)×f(b)&lt;0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(root lies between a and b).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Compute: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en-US" sz="280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kumimoji="0" lang="en-US" altLang="en-US" sz="28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∣</a:t>
            </a:r>
            <a:r>
              <a:rPr kumimoji="0" lang="en-US" altLang="en-US" sz="280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f(x)</a:t>
            </a:r>
            <a:r>
              <a:rPr kumimoji="0" lang="en-US" altLang="en-US" sz="280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∣ &lt; ϵ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then stop; x is the root.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If </a:t>
            </a:r>
            <a:r>
              <a:rPr kumimoji="0" lang="en-US" altLang="en-US" sz="280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f(a)×f(x)&lt;0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set</a:t>
            </a:r>
            <a:r>
              <a:rPr kumimoji="0" lang="en-US" altLang="en-US" sz="280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b=x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b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else set </a:t>
            </a:r>
            <a:r>
              <a:rPr kumimoji="0" lang="en-US" altLang="en-US" sz="280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a=x</a:t>
            </a: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Repeat steps 3–5 until convergence.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52CDCA72-10BB-FFE5-CAE3-7C0634C42D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0768" y="4922361"/>
            <a:ext cx="4889902" cy="12828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3C9165CC-E83A-0B8E-A81D-5D918B336B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145750" y="2135334"/>
            <a:ext cx="8459059" cy="7670273"/>
          </a:xfrm>
          <a:prstGeom prst="rect">
            <a:avLst/>
          </a:prstGeom>
        </p:spPr>
      </p:pic>
      <p:sp>
        <p:nvSpPr>
          <p:cNvPr id="2" name="Freeform 2"/>
          <p:cNvSpPr/>
          <p:nvPr/>
        </p:nvSpPr>
        <p:spPr>
          <a:xfrm rot="-1565348" flipH="1">
            <a:off x="-1362223" y="-2212276"/>
            <a:ext cx="10441422" cy="4424552"/>
          </a:xfrm>
          <a:custGeom>
            <a:avLst/>
            <a:gdLst/>
            <a:ahLst/>
            <a:cxnLst/>
            <a:rect l="l" t="t" r="r" b="b"/>
            <a:pathLst>
              <a:path w="10441422" h="4424552">
                <a:moveTo>
                  <a:pt x="10441421" y="0"/>
                </a:moveTo>
                <a:lnTo>
                  <a:pt x="0" y="0"/>
                </a:lnTo>
                <a:lnTo>
                  <a:pt x="0" y="4424552"/>
                </a:lnTo>
                <a:lnTo>
                  <a:pt x="10441421" y="4424552"/>
                </a:lnTo>
                <a:lnTo>
                  <a:pt x="10441421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8250927">
            <a:off x="-2962748" y="-1492359"/>
            <a:ext cx="7735476" cy="4631616"/>
          </a:xfrm>
          <a:custGeom>
            <a:avLst/>
            <a:gdLst/>
            <a:ahLst/>
            <a:cxnLst/>
            <a:rect l="l" t="t" r="r" b="b"/>
            <a:pathLst>
              <a:path w="7735476" h="4631616">
                <a:moveTo>
                  <a:pt x="0" y="0"/>
                </a:moveTo>
                <a:lnTo>
                  <a:pt x="7735475" y="0"/>
                </a:lnTo>
                <a:lnTo>
                  <a:pt x="7735475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821802" y="4192649"/>
            <a:ext cx="7891417" cy="6257897"/>
            <a:chOff x="0" y="0"/>
            <a:chExt cx="2078398" cy="164817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078398" cy="1648170"/>
            </a:xfrm>
            <a:custGeom>
              <a:avLst/>
              <a:gdLst/>
              <a:ahLst/>
              <a:cxnLst/>
              <a:rect l="l" t="t" r="r" b="b"/>
              <a:pathLst>
                <a:path w="2078398" h="1648170">
                  <a:moveTo>
                    <a:pt x="0" y="0"/>
                  </a:moveTo>
                  <a:lnTo>
                    <a:pt x="2078398" y="0"/>
                  </a:lnTo>
                  <a:lnTo>
                    <a:pt x="2078398" y="1648170"/>
                  </a:lnTo>
                  <a:lnTo>
                    <a:pt x="0" y="1648170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  <a:scene3d>
              <a:camera prst="orthographicFront"/>
              <a:lightRig rig="threePt" dir="t"/>
            </a:scene3d>
            <a:sp3d>
              <a:bevelT w="139700" h="139700" prst="divot"/>
            </a:sp3d>
          </p:spPr>
        </p:sp>
        <p:sp>
          <p:nvSpPr>
            <p:cNvPr id="6" name="TextBox 6"/>
            <p:cNvSpPr txBox="1"/>
            <p:nvPr/>
          </p:nvSpPr>
          <p:spPr>
            <a:xfrm>
              <a:off x="0" y="-57150"/>
              <a:ext cx="2078398" cy="1705320"/>
            </a:xfrm>
            <a:prstGeom prst="rect">
              <a:avLst/>
            </a:prstGeom>
            <a:scene3d>
              <a:camera prst="orthographicFront"/>
              <a:lightRig rig="threePt" dir="t"/>
            </a:scene3d>
            <a:sp3d>
              <a:bevelT w="139700" h="139700" prst="divot"/>
            </a:sp3d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7" name="Group 7"/>
          <p:cNvGrpSpPr/>
          <p:nvPr/>
        </p:nvGrpSpPr>
        <p:grpSpPr>
          <a:xfrm rot="5400000">
            <a:off x="14969335" y="1122741"/>
            <a:ext cx="643045" cy="7706253"/>
            <a:chOff x="0" y="0"/>
            <a:chExt cx="169362" cy="2029631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69362" cy="2029631"/>
            </a:xfrm>
            <a:custGeom>
              <a:avLst/>
              <a:gdLst/>
              <a:ahLst/>
              <a:cxnLst/>
              <a:rect l="l" t="t" r="r" b="b"/>
              <a:pathLst>
                <a:path w="169362" h="2029631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1944950"/>
                  </a:lnTo>
                  <a:cubicBezTo>
                    <a:pt x="169362" y="1967409"/>
                    <a:pt x="160440" y="1988947"/>
                    <a:pt x="144559" y="2004828"/>
                  </a:cubicBezTo>
                  <a:cubicBezTo>
                    <a:pt x="128678" y="2020709"/>
                    <a:pt x="107140" y="2029631"/>
                    <a:pt x="84681" y="2029631"/>
                  </a:cubicBezTo>
                  <a:lnTo>
                    <a:pt x="84681" y="2029631"/>
                  </a:lnTo>
                  <a:cubicBezTo>
                    <a:pt x="37913" y="2029631"/>
                    <a:pt x="0" y="1991718"/>
                    <a:pt x="0" y="1944950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2F7FA"/>
              </a:solidFill>
              <a:prstDash val="solid"/>
              <a:round/>
            </a:ln>
          </p:spPr>
        </p:sp>
        <p:sp>
          <p:nvSpPr>
            <p:cNvPr id="9" name="TextBox 9"/>
            <p:cNvSpPr txBox="1"/>
            <p:nvPr/>
          </p:nvSpPr>
          <p:spPr>
            <a:xfrm>
              <a:off x="0" y="-57150"/>
              <a:ext cx="169362" cy="208678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-169285" y="267193"/>
            <a:ext cx="2395969" cy="14106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026"/>
              </a:lnSpc>
            </a:pPr>
            <a:r>
              <a:rPr lang="en-US" sz="11367" b="1" spc="-909" dirty="0">
                <a:solidFill>
                  <a:srgbClr val="F2F7FA"/>
                </a:solidFill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05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145751" y="968348"/>
            <a:ext cx="9445915" cy="11669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1" dirty="0">
                <a:solidFill>
                  <a:srgbClr val="343434"/>
                </a:solidFill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Example Problem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/>
          <p:cNvGrpSpPr/>
          <p:nvPr/>
        </p:nvGrpSpPr>
        <p:grpSpPr>
          <a:xfrm>
            <a:off x="10515600" y="-392510"/>
            <a:ext cx="7938213" cy="11072020"/>
            <a:chOff x="0" y="0"/>
            <a:chExt cx="1756116" cy="291608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756116" cy="2916088"/>
            </a:xfrm>
            <a:custGeom>
              <a:avLst/>
              <a:gdLst/>
              <a:ahLst/>
              <a:cxnLst/>
              <a:rect l="l" t="t" r="r" b="b"/>
              <a:pathLst>
                <a:path w="1756116" h="2916088">
                  <a:moveTo>
                    <a:pt x="0" y="0"/>
                  </a:moveTo>
                  <a:lnTo>
                    <a:pt x="1756116" y="0"/>
                  </a:lnTo>
                  <a:lnTo>
                    <a:pt x="1756116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1756116" cy="2973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2" name="Group 12"/>
          <p:cNvGrpSpPr/>
          <p:nvPr/>
        </p:nvGrpSpPr>
        <p:grpSpPr>
          <a:xfrm>
            <a:off x="17192159" y="81726"/>
            <a:ext cx="2523307" cy="9906556"/>
            <a:chOff x="-2507015" y="-289322"/>
            <a:chExt cx="3364408" cy="13208741"/>
          </a:xfrm>
        </p:grpSpPr>
        <p:sp>
          <p:nvSpPr>
            <p:cNvPr id="14" name="TextBox 14"/>
            <p:cNvSpPr txBox="1"/>
            <p:nvPr/>
          </p:nvSpPr>
          <p:spPr>
            <a:xfrm rot="16200000">
              <a:off x="-817973" y="2574247"/>
              <a:ext cx="2426665" cy="42242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r">
                <a:lnSpc>
                  <a:spcPts val="2660"/>
                </a:lnSpc>
                <a:spcBef>
                  <a:spcPct val="0"/>
                </a:spcBef>
              </a:pPr>
              <a:endParaRPr lang="en-US" sz="1900" spc="95" dirty="0">
                <a:solidFill>
                  <a:srgbClr val="F2F7FA"/>
                </a:solidFill>
                <a:latin typeface="Times New Roman" panose="02020603050405020304" pitchFamily="18" charset="0"/>
                <a:ea typeface="Telegraf Extra-Light"/>
                <a:cs typeface="Times New Roman" panose="02020603050405020304" pitchFamily="18" charset="0"/>
                <a:sym typeface="Telegraf Extra-Light"/>
              </a:endParaRPr>
            </a:p>
          </p:txBody>
        </p:sp>
        <p:grpSp>
          <p:nvGrpSpPr>
            <p:cNvPr id="16" name="Group 16"/>
            <p:cNvGrpSpPr/>
            <p:nvPr/>
          </p:nvGrpSpPr>
          <p:grpSpPr>
            <a:xfrm>
              <a:off x="-2507015" y="-289322"/>
              <a:ext cx="3364408" cy="13208741"/>
              <a:chOff x="-495214" y="-57150"/>
              <a:chExt cx="664576" cy="2609134"/>
            </a:xfrm>
          </p:grpSpPr>
          <p:sp>
            <p:nvSpPr>
              <p:cNvPr id="17" name="Freeform 17"/>
              <p:cNvSpPr/>
              <p:nvPr/>
            </p:nvSpPr>
            <p:spPr>
              <a:xfrm>
                <a:off x="-495214" y="74386"/>
                <a:ext cx="169362" cy="2477598"/>
              </a:xfrm>
              <a:custGeom>
                <a:avLst/>
                <a:gdLst/>
                <a:ahLst/>
                <a:cxnLst/>
                <a:rect l="l" t="t" r="r" b="b"/>
                <a:pathLst>
                  <a:path w="169362" h="2477598">
                    <a:moveTo>
                      <a:pt x="84681" y="0"/>
                    </a:moveTo>
                    <a:lnTo>
                      <a:pt x="84681" y="0"/>
                    </a:lnTo>
                    <a:cubicBezTo>
                      <a:pt x="107140" y="0"/>
                      <a:pt x="128678" y="8922"/>
                      <a:pt x="144559" y="24802"/>
                    </a:cubicBezTo>
                    <a:cubicBezTo>
                      <a:pt x="160440" y="40683"/>
                      <a:pt x="169362" y="62222"/>
                      <a:pt x="169362" y="84681"/>
                    </a:cubicBezTo>
                    <a:lnTo>
                      <a:pt x="169362" y="2392917"/>
                    </a:lnTo>
                    <a:cubicBezTo>
                      <a:pt x="169362" y="2439685"/>
                      <a:pt x="131449" y="2477598"/>
                      <a:pt x="84681" y="2477598"/>
                    </a:cubicBezTo>
                    <a:lnTo>
                      <a:pt x="84681" y="2477598"/>
                    </a:lnTo>
                    <a:cubicBezTo>
                      <a:pt x="37913" y="2477598"/>
                      <a:pt x="0" y="2439685"/>
                      <a:pt x="0" y="2392917"/>
                    </a:cubicBezTo>
                    <a:lnTo>
                      <a:pt x="0" y="84681"/>
                    </a:lnTo>
                    <a:cubicBezTo>
                      <a:pt x="0" y="37913"/>
                      <a:pt x="37913" y="0"/>
                      <a:pt x="84681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rnd">
                <a:solidFill>
                  <a:srgbClr val="F2F7FA"/>
                </a:solidFill>
                <a:prstDash val="solid"/>
                <a:round/>
              </a:ln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18" name="TextBox 18"/>
              <p:cNvSpPr txBox="1"/>
              <p:nvPr/>
            </p:nvSpPr>
            <p:spPr>
              <a:xfrm>
                <a:off x="0" y="-57150"/>
                <a:ext cx="169362" cy="253474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639"/>
                  </a:lnSpc>
                </a:pPr>
                <a:endParaRPr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115BF302-CC1F-F761-74FB-62E08FADAF25}"/>
              </a:ext>
            </a:extLst>
          </p:cNvPr>
          <p:cNvSpPr/>
          <p:nvPr/>
        </p:nvSpPr>
        <p:spPr>
          <a:xfrm>
            <a:off x="10515600" y="2121073"/>
            <a:ext cx="3533420" cy="10586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11">
            <a:extLst>
              <a:ext uri="{FF2B5EF4-FFF2-40B4-BE49-F238E27FC236}">
                <a16:creationId xmlns:a16="http://schemas.microsoft.com/office/drawing/2014/main" id="{F2F4F685-F59C-EC1D-88DF-6BEDD40C416D}"/>
              </a:ext>
            </a:extLst>
          </p:cNvPr>
          <p:cNvSpPr txBox="1"/>
          <p:nvPr/>
        </p:nvSpPr>
        <p:spPr>
          <a:xfrm>
            <a:off x="573771" y="2121073"/>
            <a:ext cx="13475249" cy="11669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059"/>
              </a:lnSpc>
            </a:pPr>
            <a:r>
              <a:rPr lang="en-US" sz="9339" b="1" dirty="0">
                <a:solidFill>
                  <a:srgbClr val="343434"/>
                </a:solidFill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Graphical Representation</a:t>
            </a:r>
          </a:p>
        </p:txBody>
      </p:sp>
      <p:sp>
        <p:nvSpPr>
          <p:cNvPr id="27" name="Rectangle 3">
            <a:extLst>
              <a:ext uri="{FF2B5EF4-FFF2-40B4-BE49-F238E27FC236}">
                <a16:creationId xmlns:a16="http://schemas.microsoft.com/office/drawing/2014/main" id="{BA3BFD42-90A5-273B-28B3-22BDD830D8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93750" y="5175795"/>
            <a:ext cx="5768388" cy="2677656"/>
          </a:xfrm>
          <a:prstGeom prst="rect">
            <a:avLst/>
          </a:prstGeom>
          <a:solidFill>
            <a:schemeClr val="bg1">
              <a:alpha val="36078"/>
            </a:schemeClr>
          </a:solidFill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i="0" u="none" strike="noStrike" normalizeH="0" baseline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graph of </a:t>
            </a:r>
            <a:r>
              <a:rPr kumimoji="0" lang="en-US" altLang="en-US" sz="2800" i="1" u="none" strike="noStrike" normalizeH="0" baseline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f(x)=x3−x−2</a:t>
            </a:r>
            <a:r>
              <a:rPr kumimoji="0" lang="en-US" altLang="en-US" sz="2800" i="0" u="none" strike="noStrike" normalizeH="0" baseline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i="0" u="none" strike="noStrike" normalizeH="0" baseline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i="0" u="none" strike="noStrike" normalizeH="0" baseline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Mark points (a, f(a)) and (b, f(b)).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800" i="0" u="none" strike="noStrike" normalizeH="0" baseline="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i="0" u="none" strike="noStrike" normalizeH="0" baseline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secant line intersecting x-axis at new point </a:t>
            </a:r>
            <a:r>
              <a:rPr kumimoji="0" lang="en-US" altLang="en-US" sz="2800" i="1" u="none" strike="noStrike" normalizeH="0" baseline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x2</a:t>
            </a:r>
            <a:r>
              <a:rPr kumimoji="0" lang="en-US" altLang="en-US" sz="2800" i="0" u="none" strike="noStrike" normalizeH="0" baseline="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​.</a:t>
            </a:r>
          </a:p>
        </p:txBody>
      </p:sp>
      <p:sp>
        <p:nvSpPr>
          <p:cNvPr id="2" name="Freeform 2"/>
          <p:cNvSpPr/>
          <p:nvPr/>
        </p:nvSpPr>
        <p:spPr>
          <a:xfrm rot="20459686" flipH="1">
            <a:off x="-608602" y="-1536781"/>
            <a:ext cx="12760102" cy="5407093"/>
          </a:xfrm>
          <a:custGeom>
            <a:avLst/>
            <a:gdLst/>
            <a:ahLst/>
            <a:cxnLst/>
            <a:rect l="l" t="t" r="r" b="b"/>
            <a:pathLst>
              <a:path w="12760102" h="5407093">
                <a:moveTo>
                  <a:pt x="12760103" y="0"/>
                </a:moveTo>
                <a:lnTo>
                  <a:pt x="0" y="0"/>
                </a:lnTo>
                <a:lnTo>
                  <a:pt x="0" y="5407093"/>
                </a:lnTo>
                <a:lnTo>
                  <a:pt x="12760103" y="5407093"/>
                </a:lnTo>
                <a:lnTo>
                  <a:pt x="12760103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11BBDEC-1AF9-95E7-E6FA-A179601F6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98" y="3306415"/>
            <a:ext cx="8534302" cy="6489786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02F6B9CB-F29D-794A-4484-40265D6A0080}"/>
              </a:ext>
            </a:extLst>
          </p:cNvPr>
          <p:cNvSpPr txBox="1"/>
          <p:nvPr/>
        </p:nvSpPr>
        <p:spPr>
          <a:xfrm>
            <a:off x="216359" y="58558"/>
            <a:ext cx="932098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600" b="1" spc="-988" dirty="0">
                <a:solidFill>
                  <a:srgbClr val="3A71A8"/>
                </a:solidFill>
                <a:latin typeface="Telegraf Bold"/>
                <a:ea typeface="Telegraf Bold"/>
                <a:cs typeface="Telegraf Bold"/>
                <a:sym typeface="Telegraf Bold"/>
              </a:rPr>
              <a:t>06</a:t>
            </a:r>
            <a:endParaRPr lang="en-US" dirty="0">
              <a:solidFill>
                <a:srgbClr val="3A71A8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8"/>
          <p:cNvSpPr/>
          <p:nvPr/>
        </p:nvSpPr>
        <p:spPr>
          <a:xfrm rot="225008">
            <a:off x="10930749" y="7595902"/>
            <a:ext cx="12701350" cy="5382197"/>
          </a:xfrm>
          <a:custGeom>
            <a:avLst/>
            <a:gdLst/>
            <a:ahLst/>
            <a:cxnLst/>
            <a:rect l="l" t="t" r="r" b="b"/>
            <a:pathLst>
              <a:path w="12701350" h="5382197">
                <a:moveTo>
                  <a:pt x="0" y="0"/>
                </a:moveTo>
                <a:lnTo>
                  <a:pt x="12701350" y="0"/>
                </a:lnTo>
                <a:lnTo>
                  <a:pt x="12701350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9" name="Freeform 9"/>
          <p:cNvSpPr/>
          <p:nvPr/>
        </p:nvSpPr>
        <p:spPr>
          <a:xfrm rot="-8410460">
            <a:off x="1935723" y="-5126712"/>
            <a:ext cx="11976399" cy="7170869"/>
          </a:xfrm>
          <a:custGeom>
            <a:avLst/>
            <a:gdLst/>
            <a:ahLst/>
            <a:cxnLst/>
            <a:rect l="l" t="t" r="r" b="b"/>
            <a:pathLst>
              <a:path w="11976399" h="7170869">
                <a:moveTo>
                  <a:pt x="0" y="0"/>
                </a:moveTo>
                <a:lnTo>
                  <a:pt x="11976399" y="0"/>
                </a:lnTo>
                <a:lnTo>
                  <a:pt x="11976399" y="7170868"/>
                </a:lnTo>
                <a:lnTo>
                  <a:pt x="0" y="71708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2810223" y="1977116"/>
            <a:ext cx="5473709" cy="2431846"/>
            <a:chOff x="0" y="0"/>
            <a:chExt cx="1441635" cy="640486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1441635" cy="640486"/>
            </a:xfrm>
            <a:custGeom>
              <a:avLst/>
              <a:gdLst/>
              <a:ahLst/>
              <a:cxnLst/>
              <a:rect l="l" t="t" r="r" b="b"/>
              <a:pathLst>
                <a:path w="1441635" h="640486">
                  <a:moveTo>
                    <a:pt x="45260" y="0"/>
                  </a:moveTo>
                  <a:lnTo>
                    <a:pt x="1396375" y="0"/>
                  </a:lnTo>
                  <a:cubicBezTo>
                    <a:pt x="1421372" y="0"/>
                    <a:pt x="1441635" y="20264"/>
                    <a:pt x="1441635" y="45260"/>
                  </a:cubicBezTo>
                  <a:lnTo>
                    <a:pt x="1441635" y="595226"/>
                  </a:lnTo>
                  <a:cubicBezTo>
                    <a:pt x="1441635" y="620223"/>
                    <a:pt x="1421372" y="640486"/>
                    <a:pt x="1396375" y="640486"/>
                  </a:cubicBezTo>
                  <a:lnTo>
                    <a:pt x="45260" y="640486"/>
                  </a:lnTo>
                  <a:cubicBezTo>
                    <a:pt x="20264" y="640486"/>
                    <a:pt x="0" y="620223"/>
                    <a:pt x="0" y="595226"/>
                  </a:cubicBezTo>
                  <a:lnTo>
                    <a:pt x="0" y="45260"/>
                  </a:lnTo>
                  <a:cubicBezTo>
                    <a:pt x="0" y="20264"/>
                    <a:pt x="20264" y="0"/>
                    <a:pt x="4526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3" name="TextBox 13"/>
            <p:cNvSpPr txBox="1"/>
            <p:nvPr/>
          </p:nvSpPr>
          <p:spPr>
            <a:xfrm>
              <a:off x="0" y="-57150"/>
              <a:ext cx="1441635" cy="6976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2810223" y="4604191"/>
            <a:ext cx="5473709" cy="2431846"/>
            <a:chOff x="0" y="0"/>
            <a:chExt cx="1441635" cy="640486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1441635" cy="640486"/>
            </a:xfrm>
            <a:custGeom>
              <a:avLst/>
              <a:gdLst/>
              <a:ahLst/>
              <a:cxnLst/>
              <a:rect l="l" t="t" r="r" b="b"/>
              <a:pathLst>
                <a:path w="1441635" h="640486">
                  <a:moveTo>
                    <a:pt x="45260" y="0"/>
                  </a:moveTo>
                  <a:lnTo>
                    <a:pt x="1396375" y="0"/>
                  </a:lnTo>
                  <a:cubicBezTo>
                    <a:pt x="1421372" y="0"/>
                    <a:pt x="1441635" y="20264"/>
                    <a:pt x="1441635" y="45260"/>
                  </a:cubicBezTo>
                  <a:lnTo>
                    <a:pt x="1441635" y="595226"/>
                  </a:lnTo>
                  <a:cubicBezTo>
                    <a:pt x="1441635" y="620223"/>
                    <a:pt x="1421372" y="640486"/>
                    <a:pt x="1396375" y="640486"/>
                  </a:cubicBezTo>
                  <a:lnTo>
                    <a:pt x="45260" y="640486"/>
                  </a:lnTo>
                  <a:cubicBezTo>
                    <a:pt x="20264" y="640486"/>
                    <a:pt x="0" y="620223"/>
                    <a:pt x="0" y="595226"/>
                  </a:cubicBezTo>
                  <a:lnTo>
                    <a:pt x="0" y="45260"/>
                  </a:lnTo>
                  <a:cubicBezTo>
                    <a:pt x="0" y="20264"/>
                    <a:pt x="20264" y="0"/>
                    <a:pt x="4526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6" name="TextBox 16"/>
            <p:cNvSpPr txBox="1"/>
            <p:nvPr/>
          </p:nvSpPr>
          <p:spPr>
            <a:xfrm>
              <a:off x="0" y="-57150"/>
              <a:ext cx="1441635" cy="6976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7" name="Group 17"/>
          <p:cNvGrpSpPr/>
          <p:nvPr/>
        </p:nvGrpSpPr>
        <p:grpSpPr>
          <a:xfrm>
            <a:off x="2810223" y="7235168"/>
            <a:ext cx="5473709" cy="2431846"/>
            <a:chOff x="0" y="0"/>
            <a:chExt cx="1441635" cy="640486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1441635" cy="640486"/>
            </a:xfrm>
            <a:custGeom>
              <a:avLst/>
              <a:gdLst/>
              <a:ahLst/>
              <a:cxnLst/>
              <a:rect l="l" t="t" r="r" b="b"/>
              <a:pathLst>
                <a:path w="1441635" h="640486">
                  <a:moveTo>
                    <a:pt x="45260" y="0"/>
                  </a:moveTo>
                  <a:lnTo>
                    <a:pt x="1396375" y="0"/>
                  </a:lnTo>
                  <a:cubicBezTo>
                    <a:pt x="1421372" y="0"/>
                    <a:pt x="1441635" y="20264"/>
                    <a:pt x="1441635" y="45260"/>
                  </a:cubicBezTo>
                  <a:lnTo>
                    <a:pt x="1441635" y="595226"/>
                  </a:lnTo>
                  <a:cubicBezTo>
                    <a:pt x="1441635" y="620223"/>
                    <a:pt x="1421372" y="640486"/>
                    <a:pt x="1396375" y="640486"/>
                  </a:cubicBezTo>
                  <a:lnTo>
                    <a:pt x="45260" y="640486"/>
                  </a:lnTo>
                  <a:cubicBezTo>
                    <a:pt x="20264" y="640486"/>
                    <a:pt x="0" y="620223"/>
                    <a:pt x="0" y="595226"/>
                  </a:cubicBezTo>
                  <a:lnTo>
                    <a:pt x="0" y="45260"/>
                  </a:lnTo>
                  <a:cubicBezTo>
                    <a:pt x="0" y="20264"/>
                    <a:pt x="20264" y="0"/>
                    <a:pt x="4526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9" name="TextBox 19"/>
            <p:cNvSpPr txBox="1"/>
            <p:nvPr/>
          </p:nvSpPr>
          <p:spPr>
            <a:xfrm>
              <a:off x="0" y="-57150"/>
              <a:ext cx="1441635" cy="6976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0" name="Group 20"/>
          <p:cNvGrpSpPr/>
          <p:nvPr/>
        </p:nvGrpSpPr>
        <p:grpSpPr>
          <a:xfrm>
            <a:off x="10444021" y="3245947"/>
            <a:ext cx="5473709" cy="2431846"/>
            <a:chOff x="0" y="0"/>
            <a:chExt cx="1441635" cy="640486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1441635" cy="640486"/>
            </a:xfrm>
            <a:custGeom>
              <a:avLst/>
              <a:gdLst/>
              <a:ahLst/>
              <a:cxnLst/>
              <a:rect l="l" t="t" r="r" b="b"/>
              <a:pathLst>
                <a:path w="1441635" h="640486">
                  <a:moveTo>
                    <a:pt x="45260" y="0"/>
                  </a:moveTo>
                  <a:lnTo>
                    <a:pt x="1396375" y="0"/>
                  </a:lnTo>
                  <a:cubicBezTo>
                    <a:pt x="1421372" y="0"/>
                    <a:pt x="1441635" y="20264"/>
                    <a:pt x="1441635" y="45260"/>
                  </a:cubicBezTo>
                  <a:lnTo>
                    <a:pt x="1441635" y="595226"/>
                  </a:lnTo>
                  <a:cubicBezTo>
                    <a:pt x="1441635" y="620223"/>
                    <a:pt x="1421372" y="640486"/>
                    <a:pt x="1396375" y="640486"/>
                  </a:cubicBezTo>
                  <a:lnTo>
                    <a:pt x="45260" y="640486"/>
                  </a:lnTo>
                  <a:cubicBezTo>
                    <a:pt x="20264" y="640486"/>
                    <a:pt x="0" y="620223"/>
                    <a:pt x="0" y="595226"/>
                  </a:cubicBezTo>
                  <a:lnTo>
                    <a:pt x="0" y="45260"/>
                  </a:lnTo>
                  <a:cubicBezTo>
                    <a:pt x="0" y="20264"/>
                    <a:pt x="20264" y="0"/>
                    <a:pt x="4526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22" name="TextBox 22"/>
            <p:cNvSpPr txBox="1"/>
            <p:nvPr/>
          </p:nvSpPr>
          <p:spPr>
            <a:xfrm>
              <a:off x="0" y="-57150"/>
              <a:ext cx="1441635" cy="6976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3" name="Group 23"/>
          <p:cNvGrpSpPr/>
          <p:nvPr/>
        </p:nvGrpSpPr>
        <p:grpSpPr>
          <a:xfrm>
            <a:off x="10444021" y="5873022"/>
            <a:ext cx="5473709" cy="2431846"/>
            <a:chOff x="0" y="0"/>
            <a:chExt cx="1441635" cy="640486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441635" cy="640486"/>
            </a:xfrm>
            <a:custGeom>
              <a:avLst/>
              <a:gdLst/>
              <a:ahLst/>
              <a:cxnLst/>
              <a:rect l="l" t="t" r="r" b="b"/>
              <a:pathLst>
                <a:path w="1441635" h="640486">
                  <a:moveTo>
                    <a:pt x="45260" y="0"/>
                  </a:moveTo>
                  <a:lnTo>
                    <a:pt x="1396375" y="0"/>
                  </a:lnTo>
                  <a:cubicBezTo>
                    <a:pt x="1421372" y="0"/>
                    <a:pt x="1441635" y="20264"/>
                    <a:pt x="1441635" y="45260"/>
                  </a:cubicBezTo>
                  <a:lnTo>
                    <a:pt x="1441635" y="595226"/>
                  </a:lnTo>
                  <a:cubicBezTo>
                    <a:pt x="1441635" y="620223"/>
                    <a:pt x="1421372" y="640486"/>
                    <a:pt x="1396375" y="640486"/>
                  </a:cubicBezTo>
                  <a:lnTo>
                    <a:pt x="45260" y="640486"/>
                  </a:lnTo>
                  <a:cubicBezTo>
                    <a:pt x="20264" y="640486"/>
                    <a:pt x="0" y="620223"/>
                    <a:pt x="0" y="595226"/>
                  </a:cubicBezTo>
                  <a:lnTo>
                    <a:pt x="0" y="45260"/>
                  </a:lnTo>
                  <a:cubicBezTo>
                    <a:pt x="0" y="20264"/>
                    <a:pt x="20264" y="0"/>
                    <a:pt x="4526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25" name="TextBox 25"/>
            <p:cNvSpPr txBox="1"/>
            <p:nvPr/>
          </p:nvSpPr>
          <p:spPr>
            <a:xfrm>
              <a:off x="0" y="-57150"/>
              <a:ext cx="1441635" cy="6976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4" name="TextBox 34"/>
          <p:cNvSpPr txBox="1"/>
          <p:nvPr/>
        </p:nvSpPr>
        <p:spPr>
          <a:xfrm>
            <a:off x="1762813" y="1103506"/>
            <a:ext cx="15543192" cy="66684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5221"/>
              </a:lnSpc>
            </a:pPr>
            <a:r>
              <a:rPr lang="en-US" sz="5383" b="1" dirty="0">
                <a:solidFill>
                  <a:srgbClr val="343434"/>
                </a:solidFill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Advantages          &amp;         Disadvantages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3216045" y="3130311"/>
            <a:ext cx="4679367" cy="8720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40"/>
              </a:lnSpc>
              <a:spcBef>
                <a:spcPct val="0"/>
              </a:spcBef>
            </a:pPr>
            <a:r>
              <a:rPr lang="en-US" sz="3200" spc="80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Faster than the Bisection </a:t>
            </a:r>
          </a:p>
          <a:p>
            <a:pPr>
              <a:lnSpc>
                <a:spcPts val="2240"/>
              </a:lnSpc>
              <a:spcBef>
                <a:spcPct val="0"/>
              </a:spcBef>
            </a:pPr>
            <a:endParaRPr lang="en-US" sz="3200" spc="80" dirty="0">
              <a:solidFill>
                <a:srgbClr val="F2F7FA"/>
              </a:solidFill>
              <a:latin typeface="Times New Roman" panose="02020603050405020304" pitchFamily="18" charset="0"/>
              <a:ea typeface="Telegraf"/>
              <a:cs typeface="Times New Roman" panose="02020603050405020304" pitchFamily="18" charset="0"/>
              <a:sym typeface="Telegraf"/>
            </a:endParaRPr>
          </a:p>
          <a:p>
            <a:pPr>
              <a:lnSpc>
                <a:spcPts val="2240"/>
              </a:lnSpc>
              <a:spcBef>
                <a:spcPct val="0"/>
              </a:spcBef>
            </a:pPr>
            <a:r>
              <a:rPr lang="en-US" sz="3200" spc="80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Method.</a:t>
            </a:r>
          </a:p>
        </p:txBody>
      </p:sp>
      <p:sp>
        <p:nvSpPr>
          <p:cNvPr id="48" name="TextBox 36">
            <a:extLst>
              <a:ext uri="{FF2B5EF4-FFF2-40B4-BE49-F238E27FC236}">
                <a16:creationId xmlns:a16="http://schemas.microsoft.com/office/drawing/2014/main" id="{592C113D-AD4B-5EA4-C7C8-1D6FCF42957A}"/>
              </a:ext>
            </a:extLst>
          </p:cNvPr>
          <p:cNvSpPr txBox="1"/>
          <p:nvPr/>
        </p:nvSpPr>
        <p:spPr>
          <a:xfrm>
            <a:off x="3256511" y="5677793"/>
            <a:ext cx="4679367" cy="87145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40"/>
              </a:lnSpc>
              <a:spcBef>
                <a:spcPct val="0"/>
              </a:spcBef>
            </a:pPr>
            <a:r>
              <a:rPr lang="en-US" sz="3200" spc="80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Always converges if </a:t>
            </a:r>
          </a:p>
          <a:p>
            <a:pPr>
              <a:lnSpc>
                <a:spcPts val="2240"/>
              </a:lnSpc>
              <a:spcBef>
                <a:spcPct val="0"/>
              </a:spcBef>
            </a:pPr>
            <a:endParaRPr lang="en-US" sz="3200" spc="80" dirty="0">
              <a:solidFill>
                <a:srgbClr val="F2F7FA"/>
              </a:solidFill>
              <a:latin typeface="Times New Roman" panose="02020603050405020304" pitchFamily="18" charset="0"/>
              <a:ea typeface="Telegraf"/>
              <a:cs typeface="Times New Roman" panose="02020603050405020304" pitchFamily="18" charset="0"/>
              <a:sym typeface="Telegraf"/>
            </a:endParaRPr>
          </a:p>
          <a:p>
            <a:pPr>
              <a:lnSpc>
                <a:spcPts val="2240"/>
              </a:lnSpc>
              <a:spcBef>
                <a:spcPct val="0"/>
              </a:spcBef>
            </a:pPr>
            <a:r>
              <a:rPr lang="en-US" sz="3200" spc="80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𝑓(𝑎)𝑓(𝑏)&lt;0.</a:t>
            </a:r>
          </a:p>
        </p:txBody>
      </p:sp>
      <p:sp>
        <p:nvSpPr>
          <p:cNvPr id="49" name="TextBox 36">
            <a:extLst>
              <a:ext uri="{FF2B5EF4-FFF2-40B4-BE49-F238E27FC236}">
                <a16:creationId xmlns:a16="http://schemas.microsoft.com/office/drawing/2014/main" id="{DD3E1ABF-4B09-D841-307A-31A30AB3EC42}"/>
              </a:ext>
            </a:extLst>
          </p:cNvPr>
          <p:cNvSpPr txBox="1"/>
          <p:nvPr/>
        </p:nvSpPr>
        <p:spPr>
          <a:xfrm>
            <a:off x="3270420" y="8058308"/>
            <a:ext cx="4679367" cy="8720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40"/>
              </a:lnSpc>
              <a:spcBef>
                <a:spcPct val="0"/>
              </a:spcBef>
            </a:pPr>
            <a:r>
              <a:rPr lang="en-US" sz="3200" spc="80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Simple and easy to</a:t>
            </a:r>
          </a:p>
          <a:p>
            <a:pPr>
              <a:lnSpc>
                <a:spcPts val="2240"/>
              </a:lnSpc>
              <a:spcBef>
                <a:spcPct val="0"/>
              </a:spcBef>
            </a:pPr>
            <a:endParaRPr lang="en-US" sz="3200" spc="80" dirty="0">
              <a:solidFill>
                <a:srgbClr val="F2F7FA"/>
              </a:solidFill>
              <a:latin typeface="Times New Roman" panose="02020603050405020304" pitchFamily="18" charset="0"/>
              <a:ea typeface="Telegraf"/>
              <a:cs typeface="Times New Roman" panose="02020603050405020304" pitchFamily="18" charset="0"/>
              <a:sym typeface="Telegraf"/>
            </a:endParaRPr>
          </a:p>
          <a:p>
            <a:pPr>
              <a:lnSpc>
                <a:spcPts val="2240"/>
              </a:lnSpc>
              <a:spcBef>
                <a:spcPct val="0"/>
              </a:spcBef>
            </a:pPr>
            <a:r>
              <a:rPr lang="en-US" sz="3200" spc="80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 implement.</a:t>
            </a:r>
          </a:p>
        </p:txBody>
      </p:sp>
      <p:sp>
        <p:nvSpPr>
          <p:cNvPr id="50" name="TextBox 36">
            <a:extLst>
              <a:ext uri="{FF2B5EF4-FFF2-40B4-BE49-F238E27FC236}">
                <a16:creationId xmlns:a16="http://schemas.microsoft.com/office/drawing/2014/main" id="{109B3838-7C27-3826-9199-388538B5EB86}"/>
              </a:ext>
            </a:extLst>
          </p:cNvPr>
          <p:cNvSpPr txBox="1"/>
          <p:nvPr/>
        </p:nvSpPr>
        <p:spPr>
          <a:xfrm>
            <a:off x="10872632" y="3806219"/>
            <a:ext cx="4679367" cy="14362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40"/>
              </a:lnSpc>
              <a:spcBef>
                <a:spcPct val="0"/>
              </a:spcBef>
            </a:pPr>
            <a:r>
              <a:rPr lang="en-US" sz="3200" spc="80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Sometimes converges </a:t>
            </a:r>
          </a:p>
          <a:p>
            <a:pPr>
              <a:lnSpc>
                <a:spcPts val="2240"/>
              </a:lnSpc>
              <a:spcBef>
                <a:spcPct val="0"/>
              </a:spcBef>
            </a:pPr>
            <a:endParaRPr lang="en-US" sz="3200" spc="80" dirty="0">
              <a:solidFill>
                <a:srgbClr val="F2F7FA"/>
              </a:solidFill>
              <a:latin typeface="Times New Roman" panose="02020603050405020304" pitchFamily="18" charset="0"/>
              <a:ea typeface="Telegraf"/>
              <a:cs typeface="Times New Roman" panose="02020603050405020304" pitchFamily="18" charset="0"/>
              <a:sym typeface="Telegraf"/>
            </a:endParaRPr>
          </a:p>
          <a:p>
            <a:pPr>
              <a:lnSpc>
                <a:spcPts val="2240"/>
              </a:lnSpc>
              <a:spcBef>
                <a:spcPct val="0"/>
              </a:spcBef>
            </a:pPr>
            <a:r>
              <a:rPr lang="en-US" sz="3200" spc="80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slowly if the function is </a:t>
            </a:r>
          </a:p>
          <a:p>
            <a:pPr>
              <a:lnSpc>
                <a:spcPts val="2240"/>
              </a:lnSpc>
              <a:spcBef>
                <a:spcPct val="0"/>
              </a:spcBef>
            </a:pPr>
            <a:endParaRPr lang="en-US" sz="3200" spc="80" dirty="0">
              <a:solidFill>
                <a:srgbClr val="F2F7FA"/>
              </a:solidFill>
              <a:latin typeface="Times New Roman" panose="02020603050405020304" pitchFamily="18" charset="0"/>
              <a:ea typeface="Telegraf"/>
              <a:cs typeface="Times New Roman" panose="02020603050405020304" pitchFamily="18" charset="0"/>
              <a:sym typeface="Telegraf"/>
            </a:endParaRPr>
          </a:p>
          <a:p>
            <a:pPr>
              <a:lnSpc>
                <a:spcPts val="2240"/>
              </a:lnSpc>
              <a:spcBef>
                <a:spcPct val="0"/>
              </a:spcBef>
            </a:pPr>
            <a:r>
              <a:rPr lang="en-US" sz="3200" spc="80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not well-behaved.</a:t>
            </a:r>
          </a:p>
        </p:txBody>
      </p:sp>
      <p:sp>
        <p:nvSpPr>
          <p:cNvPr id="51" name="TextBox 36">
            <a:extLst>
              <a:ext uri="{FF2B5EF4-FFF2-40B4-BE49-F238E27FC236}">
                <a16:creationId xmlns:a16="http://schemas.microsoft.com/office/drawing/2014/main" id="{16773E37-088B-1A97-2213-7B31BC8310D5}"/>
              </a:ext>
            </a:extLst>
          </p:cNvPr>
          <p:cNvSpPr txBox="1"/>
          <p:nvPr/>
        </p:nvSpPr>
        <p:spPr>
          <a:xfrm>
            <a:off x="11137892" y="6587932"/>
            <a:ext cx="4679367" cy="87203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240"/>
              </a:lnSpc>
              <a:spcBef>
                <a:spcPct val="0"/>
              </a:spcBef>
            </a:pPr>
            <a:r>
              <a:rPr lang="en-US" sz="3200" spc="80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Repeated endpoints may </a:t>
            </a:r>
          </a:p>
          <a:p>
            <a:pPr>
              <a:lnSpc>
                <a:spcPts val="2240"/>
              </a:lnSpc>
              <a:spcBef>
                <a:spcPct val="0"/>
              </a:spcBef>
            </a:pPr>
            <a:endParaRPr lang="en-US" sz="3200" spc="80" dirty="0">
              <a:solidFill>
                <a:srgbClr val="F2F7FA"/>
              </a:solidFill>
              <a:latin typeface="Times New Roman" panose="02020603050405020304" pitchFamily="18" charset="0"/>
              <a:ea typeface="Telegraf"/>
              <a:cs typeface="Times New Roman" panose="02020603050405020304" pitchFamily="18" charset="0"/>
              <a:sym typeface="Telegraf"/>
            </a:endParaRPr>
          </a:p>
          <a:p>
            <a:pPr>
              <a:lnSpc>
                <a:spcPts val="2240"/>
              </a:lnSpc>
              <a:spcBef>
                <a:spcPct val="0"/>
              </a:spcBef>
            </a:pPr>
            <a:r>
              <a:rPr lang="en-US" sz="3200" spc="80" dirty="0">
                <a:solidFill>
                  <a:srgbClr val="F2F7FA"/>
                </a:solidFill>
                <a:latin typeface="Times New Roman" panose="02020603050405020304" pitchFamily="18" charset="0"/>
                <a:ea typeface="Telegraf"/>
                <a:cs typeface="Times New Roman" panose="02020603050405020304" pitchFamily="18" charset="0"/>
                <a:sym typeface="Telegraf"/>
              </a:rPr>
              <a:t>cause slow convergence.</a:t>
            </a:r>
          </a:p>
        </p:txBody>
      </p:sp>
      <p:cxnSp>
        <p:nvCxnSpPr>
          <p:cNvPr id="57" name="Connector: Curved 56">
            <a:extLst>
              <a:ext uri="{FF2B5EF4-FFF2-40B4-BE49-F238E27FC236}">
                <a16:creationId xmlns:a16="http://schemas.microsoft.com/office/drawing/2014/main" id="{B1B655D9-3B78-DD6A-79F4-AE0D1CBC4205}"/>
              </a:ext>
            </a:extLst>
          </p:cNvPr>
          <p:cNvCxnSpPr>
            <a:cxnSpLocks/>
          </p:cNvCxnSpPr>
          <p:nvPr/>
        </p:nvCxnSpPr>
        <p:spPr>
          <a:xfrm>
            <a:off x="8243466" y="3039186"/>
            <a:ext cx="2149124" cy="1314188"/>
          </a:xfrm>
          <a:prstGeom prst="curved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Connector: Curved 59">
            <a:extLst>
              <a:ext uri="{FF2B5EF4-FFF2-40B4-BE49-F238E27FC236}">
                <a16:creationId xmlns:a16="http://schemas.microsoft.com/office/drawing/2014/main" id="{7E0D7569-022D-4F4A-6F30-5E491ED1E855}"/>
              </a:ext>
            </a:extLst>
          </p:cNvPr>
          <p:cNvCxnSpPr>
            <a:cxnSpLocks/>
            <a:stCxn id="16" idx="3"/>
            <a:endCxn id="25" idx="1"/>
          </p:cNvCxnSpPr>
          <p:nvPr/>
        </p:nvCxnSpPr>
        <p:spPr>
          <a:xfrm>
            <a:off x="8283932" y="5711619"/>
            <a:ext cx="2160089" cy="1268831"/>
          </a:xfrm>
          <a:prstGeom prst="curved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nector: Curved 60">
            <a:extLst>
              <a:ext uri="{FF2B5EF4-FFF2-40B4-BE49-F238E27FC236}">
                <a16:creationId xmlns:a16="http://schemas.microsoft.com/office/drawing/2014/main" id="{3FF7C53F-35E8-0072-A35A-2DD9C846A591}"/>
              </a:ext>
            </a:extLst>
          </p:cNvPr>
          <p:cNvCxnSpPr>
            <a:cxnSpLocks/>
            <a:stCxn id="16" idx="3"/>
          </p:cNvCxnSpPr>
          <p:nvPr/>
        </p:nvCxnSpPr>
        <p:spPr>
          <a:xfrm flipV="1">
            <a:off x="8283932" y="4353374"/>
            <a:ext cx="2108658" cy="1358245"/>
          </a:xfrm>
          <a:prstGeom prst="curved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nector: Curved 66">
            <a:extLst>
              <a:ext uri="{FF2B5EF4-FFF2-40B4-BE49-F238E27FC236}">
                <a16:creationId xmlns:a16="http://schemas.microsoft.com/office/drawing/2014/main" id="{104642FF-A73F-90D6-C285-A98D71B770F7}"/>
              </a:ext>
            </a:extLst>
          </p:cNvPr>
          <p:cNvCxnSpPr>
            <a:cxnSpLocks/>
            <a:endCxn id="25" idx="1"/>
          </p:cNvCxnSpPr>
          <p:nvPr/>
        </p:nvCxnSpPr>
        <p:spPr>
          <a:xfrm flipV="1">
            <a:off x="8283932" y="6980450"/>
            <a:ext cx="2160089" cy="1280362"/>
          </a:xfrm>
          <a:prstGeom prst="curvedConnector3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TextBox 70">
            <a:extLst>
              <a:ext uri="{FF2B5EF4-FFF2-40B4-BE49-F238E27FC236}">
                <a16:creationId xmlns:a16="http://schemas.microsoft.com/office/drawing/2014/main" id="{A576BD41-88B4-13E0-5441-D35A8D38CACF}"/>
              </a:ext>
            </a:extLst>
          </p:cNvPr>
          <p:cNvSpPr txBox="1"/>
          <p:nvPr/>
        </p:nvSpPr>
        <p:spPr>
          <a:xfrm>
            <a:off x="19665" y="-116419"/>
            <a:ext cx="932098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600" b="1" spc="-988" dirty="0">
                <a:solidFill>
                  <a:srgbClr val="3A71A8"/>
                </a:solidFill>
                <a:latin typeface="Telegraf Bold"/>
                <a:ea typeface="Telegraf Bold"/>
                <a:cs typeface="Telegraf Bold"/>
                <a:sym typeface="Telegraf Bold"/>
              </a:rPr>
              <a:t>07</a:t>
            </a:r>
            <a:endParaRPr lang="en-US" dirty="0">
              <a:solidFill>
                <a:srgbClr val="3A71A8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7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-392510"/>
            <a:ext cx="5212196" cy="11072020"/>
            <a:chOff x="0" y="0"/>
            <a:chExt cx="1372759" cy="2916088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372759" cy="2916088"/>
            </a:xfrm>
            <a:custGeom>
              <a:avLst/>
              <a:gdLst/>
              <a:ahLst/>
              <a:cxnLst/>
              <a:rect l="l" t="t" r="r" b="b"/>
              <a:pathLst>
                <a:path w="1372759" h="2916088">
                  <a:moveTo>
                    <a:pt x="0" y="0"/>
                  </a:moveTo>
                  <a:lnTo>
                    <a:pt x="1372759" y="0"/>
                  </a:lnTo>
                  <a:lnTo>
                    <a:pt x="1372759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1372759" cy="297323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5" name="Freeform 5"/>
          <p:cNvSpPr/>
          <p:nvPr/>
        </p:nvSpPr>
        <p:spPr>
          <a:xfrm rot="-10269688">
            <a:off x="5419533" y="8090484"/>
            <a:ext cx="12760102" cy="5407093"/>
          </a:xfrm>
          <a:custGeom>
            <a:avLst/>
            <a:gdLst/>
            <a:ahLst/>
            <a:cxnLst/>
            <a:rect l="l" t="t" r="r" b="b"/>
            <a:pathLst>
              <a:path w="12760102" h="5407093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 rot="-5400000">
            <a:off x="-910107" y="3861098"/>
            <a:ext cx="9719132" cy="2564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028"/>
              </a:lnSpc>
            </a:pPr>
            <a:r>
              <a:rPr lang="en-US" sz="10339" b="1" dirty="0">
                <a:solidFill>
                  <a:srgbClr val="F2F7FA"/>
                </a:solidFill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Applications &amp;Conclusion</a:t>
            </a:r>
          </a:p>
        </p:txBody>
      </p:sp>
      <p:sp>
        <p:nvSpPr>
          <p:cNvPr id="7" name="Freeform 7"/>
          <p:cNvSpPr/>
          <p:nvPr/>
        </p:nvSpPr>
        <p:spPr>
          <a:xfrm rot="4362236">
            <a:off x="13391562" y="-1431588"/>
            <a:ext cx="7735476" cy="4631616"/>
          </a:xfrm>
          <a:custGeom>
            <a:avLst/>
            <a:gdLst/>
            <a:ahLst/>
            <a:cxnLst/>
            <a:rect l="l" t="t" r="r" b="b"/>
            <a:pathLst>
              <a:path w="7735476" h="4631616">
                <a:moveTo>
                  <a:pt x="0" y="0"/>
                </a:moveTo>
                <a:lnTo>
                  <a:pt x="7735476" y="0"/>
                </a:lnTo>
                <a:lnTo>
                  <a:pt x="7735476" y="4631616"/>
                </a:lnTo>
                <a:lnTo>
                  <a:pt x="0" y="46316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grpSp>
        <p:nvGrpSpPr>
          <p:cNvPr id="9" name="Group 9"/>
          <p:cNvGrpSpPr/>
          <p:nvPr/>
        </p:nvGrpSpPr>
        <p:grpSpPr>
          <a:xfrm rot="5400000">
            <a:off x="10307317" y="-3710637"/>
            <a:ext cx="643045" cy="9407130"/>
            <a:chOff x="0" y="0"/>
            <a:chExt cx="169362" cy="2477598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169362" cy="2477598"/>
            </a:xfrm>
            <a:custGeom>
              <a:avLst/>
              <a:gdLst/>
              <a:ahLst/>
              <a:cxnLst/>
              <a:rect l="l" t="t" r="r" b="b"/>
              <a:pathLst>
                <a:path w="169362" h="2477598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id="11" name="TextBox 11"/>
            <p:cNvSpPr txBox="1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16" name="Group 16"/>
          <p:cNvGrpSpPr/>
          <p:nvPr/>
        </p:nvGrpSpPr>
        <p:grpSpPr>
          <a:xfrm>
            <a:off x="6262149" y="1983814"/>
            <a:ext cx="333375" cy="333375"/>
            <a:chOff x="0" y="0"/>
            <a:chExt cx="87802" cy="87802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7802" cy="87802"/>
            </a:xfrm>
            <a:custGeom>
              <a:avLst/>
              <a:gdLst/>
              <a:ahLst/>
              <a:cxnLst/>
              <a:rect l="l" t="t" r="r" b="b"/>
              <a:pathLst>
                <a:path w="87802" h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18" name="TextBox 18"/>
            <p:cNvSpPr txBox="1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95322918-EC86-680F-A94B-2D7D6071D094}"/>
              </a:ext>
            </a:extLst>
          </p:cNvPr>
          <p:cNvSpPr txBox="1"/>
          <p:nvPr/>
        </p:nvSpPr>
        <p:spPr>
          <a:xfrm>
            <a:off x="419403" y="-137877"/>
            <a:ext cx="932098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600" b="1" spc="-988" dirty="0">
                <a:solidFill>
                  <a:schemeClr val="bg1"/>
                </a:solidFill>
                <a:latin typeface="Times New Roman" panose="02020603050405020304" pitchFamily="18" charset="0"/>
                <a:ea typeface="Telegraf Bold"/>
                <a:cs typeface="Times New Roman" panose="02020603050405020304" pitchFamily="18" charset="0"/>
                <a:sym typeface="Telegraf Bold"/>
              </a:rPr>
              <a:t>08</a:t>
            </a:r>
            <a:endParaRPr 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3" name="Group 22">
            <a:extLst>
              <a:ext uri="{FF2B5EF4-FFF2-40B4-BE49-F238E27FC236}">
                <a16:creationId xmlns:a16="http://schemas.microsoft.com/office/drawing/2014/main" id="{BEE9B323-59B1-B575-D6C6-75B52A737001}"/>
              </a:ext>
            </a:extLst>
          </p:cNvPr>
          <p:cNvGrpSpPr/>
          <p:nvPr/>
        </p:nvGrpSpPr>
        <p:grpSpPr>
          <a:xfrm>
            <a:off x="6262149" y="4923864"/>
            <a:ext cx="333375" cy="333375"/>
            <a:chOff x="0" y="0"/>
            <a:chExt cx="87802" cy="87802"/>
          </a:xfrm>
        </p:grpSpPr>
        <p:sp>
          <p:nvSpPr>
            <p:cNvPr id="44" name="Freeform 23">
              <a:extLst>
                <a:ext uri="{FF2B5EF4-FFF2-40B4-BE49-F238E27FC236}">
                  <a16:creationId xmlns:a16="http://schemas.microsoft.com/office/drawing/2014/main" id="{C46995A0-6E8C-A397-F25D-A2E0EEC33D38}"/>
                </a:ext>
              </a:extLst>
            </p:cNvPr>
            <p:cNvSpPr/>
            <p:nvPr/>
          </p:nvSpPr>
          <p:spPr>
            <a:xfrm>
              <a:off x="0" y="0"/>
              <a:ext cx="87802" cy="87802"/>
            </a:xfrm>
            <a:custGeom>
              <a:avLst/>
              <a:gdLst/>
              <a:ahLst/>
              <a:cxnLst/>
              <a:rect l="l" t="t" r="r" b="b"/>
              <a:pathLst>
                <a:path w="87802" h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1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</p:sp>
        <p:sp>
          <p:nvSpPr>
            <p:cNvPr id="45" name="TextBox 24">
              <a:extLst>
                <a:ext uri="{FF2B5EF4-FFF2-40B4-BE49-F238E27FC236}">
                  <a16:creationId xmlns:a16="http://schemas.microsoft.com/office/drawing/2014/main" id="{EABE904D-9103-C5E9-6A0F-9B23BACDA085}"/>
                </a:ext>
              </a:extLst>
            </p:cNvPr>
            <p:cNvSpPr txBox="1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639"/>
                </a:lnSpc>
              </a:pPr>
              <a:endParaRPr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46" name="Rectangle 1">
            <a:extLst>
              <a:ext uri="{FF2B5EF4-FFF2-40B4-BE49-F238E27FC236}">
                <a16:creationId xmlns:a16="http://schemas.microsoft.com/office/drawing/2014/main" id="{156F7C6C-C4E3-5E1D-8376-D3A9D40A97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08866" y="1882949"/>
            <a:ext cx="10574209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Solving nonlinear equations in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engineering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physics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and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computer science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Used in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root finding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when derivative is not known.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Often used as a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starting point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other methods (like Newton-Raphson).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D7E16BE-5F28-F3EE-2DC4-561941087BE3}"/>
              </a:ext>
            </a:extLst>
          </p:cNvPr>
          <p:cNvSpPr txBox="1"/>
          <p:nvPr/>
        </p:nvSpPr>
        <p:spPr>
          <a:xfrm>
            <a:off x="6796847" y="4822511"/>
            <a:ext cx="10574592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False Position Method is an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iterative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bracketing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technique for root finding.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Provides a </a:t>
            </a: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better approximation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than Bisection Method.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Works well when initial guesses are close to the real root.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Final Root Example: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≈ 1.52 for x^3 - x - 2 =0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506</Words>
  <Application>Microsoft Office PowerPoint</Application>
  <PresentationFormat>Custom</PresentationFormat>
  <Paragraphs>90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Times New Roman</vt:lpstr>
      <vt:lpstr>Telegraf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 and White Gradient Modern Project Presentation</dc:title>
  <cp:lastModifiedBy>MD. ABDULLAH AL MAHFUZ</cp:lastModifiedBy>
  <cp:revision>16</cp:revision>
  <dcterms:created xsi:type="dcterms:W3CDTF">2006-08-16T00:00:00Z</dcterms:created>
  <dcterms:modified xsi:type="dcterms:W3CDTF">2025-10-13T17:55:45Z</dcterms:modified>
  <dc:identifier>DAG1sDwkYT8</dc:identifier>
</cp:coreProperties>
</file>

<file path=docProps/thumbnail.jpeg>
</file>